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59" r:id="rId4"/>
    <p:sldId id="293" r:id="rId5"/>
    <p:sldId id="294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85" r:id="rId14"/>
    <p:sldId id="268" r:id="rId15"/>
  </p:sldIdLst>
  <p:sldSz cx="24387175" cy="13716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1" roundtripDataSignature="AMtx7milbFTRfPYBUJlU4si/M2lmI3RwR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ri Binnebose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51"/>
    <p:restoredTop sz="75816"/>
  </p:normalViewPr>
  <p:slideViewPr>
    <p:cSldViewPr snapToGrid="0" snapToObjects="1">
      <p:cViewPr varScale="1">
        <p:scale>
          <a:sx n="54" d="100"/>
          <a:sy n="54" d="100"/>
        </p:scale>
        <p:origin x="376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4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0" rtl="0" fontAlgn="base">
              <a:buFontTx/>
              <a:buNone/>
            </a:pP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/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/>
            <a:endParaRPr dirty="0"/>
          </a:p>
        </p:txBody>
      </p:sp>
      <p:sp>
        <p:nvSpPr>
          <p:cNvPr id="134" name="Google Shape;13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142" name="Google Shape;142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 rtl="0"/>
            <a:endParaRPr dirty="0"/>
          </a:p>
        </p:txBody>
      </p:sp>
      <p:sp>
        <p:nvSpPr>
          <p:cNvPr id="265" name="Google Shape;265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9" name="Google Shape;14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/>
            <a:endParaRPr dirty="0"/>
          </a:p>
        </p:txBody>
      </p:sp>
      <p:sp>
        <p:nvSpPr>
          <p:cNvPr id="70" name="Google Shape;7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0" rtl="0">
              <a:buFontTx/>
              <a:buNone/>
            </a:pPr>
            <a:endParaRPr lang="en-US" b="0" dirty="0">
              <a:effectLst/>
            </a:endParaRPr>
          </a:p>
        </p:txBody>
      </p:sp>
      <p:sp>
        <p:nvSpPr>
          <p:cNvPr id="81" name="Google Shape;8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/>
            <a:endParaRPr lang="en-US" b="0" dirty="0">
              <a:effectLst/>
            </a:endParaRPr>
          </a:p>
        </p:txBody>
      </p:sp>
      <p:sp>
        <p:nvSpPr>
          <p:cNvPr id="81" name="Google Shape;8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7748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/>
            <a:endParaRPr lang="en-US" b="0" dirty="0">
              <a:effectLst/>
            </a:endParaRPr>
          </a:p>
        </p:txBody>
      </p:sp>
      <p:sp>
        <p:nvSpPr>
          <p:cNvPr id="81" name="Google Shape;8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659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/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/>
            <a:endParaRPr lang="en-US" sz="1200" b="0" i="0" u="none" strike="noStrike" cap="none" dirty="0">
              <a:solidFill>
                <a:schemeClr val="dk1"/>
              </a:solidFill>
              <a:effectLst/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/>
            <a:endParaRPr dirty="0"/>
          </a:p>
        </p:txBody>
      </p:sp>
      <p:sp>
        <p:nvSpPr>
          <p:cNvPr id="113" name="Google Shape;113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/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2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4407563" cy="13716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Google Shape;16;p32"/>
          <p:cNvCxnSpPr/>
          <p:nvPr/>
        </p:nvCxnSpPr>
        <p:spPr>
          <a:xfrm>
            <a:off x="4514922" y="8118327"/>
            <a:ext cx="15357329" cy="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" name="Google Shape;1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4923" y="2956151"/>
            <a:ext cx="15357330" cy="435669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2"/>
          <p:cNvSpPr txBox="1">
            <a:spLocks noGrp="1"/>
          </p:cNvSpPr>
          <p:nvPr>
            <p:ph type="subTitle" idx="1"/>
          </p:nvPr>
        </p:nvSpPr>
        <p:spPr>
          <a:xfrm>
            <a:off x="3048397" y="8836916"/>
            <a:ext cx="18290381" cy="706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4000"/>
              <a:buNone/>
              <a:defRPr sz="4000"/>
            </a:lvl2pPr>
            <a:lvl3pPr lvl="2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3600"/>
              <a:buNone/>
              <a:defRPr sz="3600"/>
            </a:lvl3pPr>
            <a:lvl4pPr lvl="3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3200"/>
              <a:buNone/>
              <a:defRPr sz="3200"/>
            </a:lvl4pPr>
            <a:lvl5pPr lvl="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3200"/>
              <a:buNone/>
              <a:defRPr sz="32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6pPr>
            <a:lvl7pPr lvl="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7pPr>
            <a:lvl8pPr lvl="7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8pPr>
            <a:lvl9pPr lvl="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9pPr>
          </a:lstStyle>
          <a:p>
            <a:endParaRPr/>
          </a:p>
        </p:txBody>
      </p:sp>
      <p:cxnSp>
        <p:nvCxnSpPr>
          <p:cNvPr id="19" name="Google Shape;19;p32"/>
          <p:cNvCxnSpPr/>
          <p:nvPr/>
        </p:nvCxnSpPr>
        <p:spPr>
          <a:xfrm>
            <a:off x="4514922" y="8118327"/>
            <a:ext cx="15357329" cy="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3"/>
          <p:cNvSpPr txBox="1">
            <a:spLocks noGrp="1"/>
          </p:cNvSpPr>
          <p:nvPr>
            <p:ph type="title"/>
          </p:nvPr>
        </p:nvSpPr>
        <p:spPr>
          <a:xfrm>
            <a:off x="1676619" y="730251"/>
            <a:ext cx="15845837" cy="126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6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3"/>
          <p:cNvSpPr txBox="1">
            <a:spLocks noGrp="1"/>
          </p:cNvSpPr>
          <p:nvPr>
            <p:ph type="body" idx="1"/>
          </p:nvPr>
        </p:nvSpPr>
        <p:spPr>
          <a:xfrm>
            <a:off x="1676619" y="2965622"/>
            <a:ext cx="21033937" cy="9388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3" name="Google Shape;23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76617" y="12730567"/>
            <a:ext cx="21116268" cy="510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14922" y="4367509"/>
            <a:ext cx="15357330" cy="4356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5009" y="4678491"/>
            <a:ext cx="15357155" cy="4359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4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0389" y="0"/>
            <a:ext cx="24407563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67322" y="4519909"/>
            <a:ext cx="15357330" cy="4356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6"/>
          <p:cNvSpPr txBox="1">
            <a:spLocks noGrp="1"/>
          </p:cNvSpPr>
          <p:nvPr>
            <p:ph type="title"/>
          </p:nvPr>
        </p:nvSpPr>
        <p:spPr>
          <a:xfrm>
            <a:off x="1663917" y="1173235"/>
            <a:ext cx="21033937" cy="5705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rial"/>
              <a:buNone/>
              <a:defRPr sz="1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6"/>
          <p:cNvSpPr txBox="1">
            <a:spLocks noGrp="1"/>
          </p:cNvSpPr>
          <p:nvPr>
            <p:ph type="body" idx="1"/>
          </p:nvPr>
        </p:nvSpPr>
        <p:spPr>
          <a:xfrm>
            <a:off x="1663917" y="6932685"/>
            <a:ext cx="21033937" cy="1966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 sz="4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 sz="3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7"/>
          <p:cNvSpPr txBox="1">
            <a:spLocks noGrp="1"/>
          </p:cNvSpPr>
          <p:nvPr>
            <p:ph type="title"/>
          </p:nvPr>
        </p:nvSpPr>
        <p:spPr>
          <a:xfrm>
            <a:off x="1663917" y="3419477"/>
            <a:ext cx="21033937" cy="5705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69"/>
              </a:buClr>
              <a:buSzPts val="12000"/>
              <a:buFont typeface="Arial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7"/>
          <p:cNvSpPr txBox="1">
            <a:spLocks noGrp="1"/>
          </p:cNvSpPr>
          <p:nvPr>
            <p:ph type="body" idx="1"/>
          </p:nvPr>
        </p:nvSpPr>
        <p:spPr>
          <a:xfrm>
            <a:off x="1663917" y="9178927"/>
            <a:ext cx="21033937" cy="1966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88888"/>
              </a:buClr>
              <a:buSzPts val="4800"/>
              <a:buNone/>
              <a:defRPr sz="4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 sz="4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 sz="3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8"/>
          <p:cNvSpPr txBox="1">
            <a:spLocks noGrp="1"/>
          </p:cNvSpPr>
          <p:nvPr>
            <p:ph type="title"/>
          </p:nvPr>
        </p:nvSpPr>
        <p:spPr>
          <a:xfrm>
            <a:off x="1676619" y="730251"/>
            <a:ext cx="15227424" cy="126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6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8"/>
          <p:cNvSpPr txBox="1">
            <a:spLocks noGrp="1"/>
          </p:cNvSpPr>
          <p:nvPr>
            <p:ph type="body" idx="1"/>
          </p:nvPr>
        </p:nvSpPr>
        <p:spPr>
          <a:xfrm>
            <a:off x="1676618" y="3651250"/>
            <a:ext cx="10364549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38"/>
          <p:cNvSpPr txBox="1">
            <a:spLocks noGrp="1"/>
          </p:cNvSpPr>
          <p:nvPr>
            <p:ph type="body" idx="2"/>
          </p:nvPr>
        </p:nvSpPr>
        <p:spPr>
          <a:xfrm>
            <a:off x="12346008" y="3651250"/>
            <a:ext cx="10364549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9"/>
          <p:cNvSpPr txBox="1">
            <a:spLocks noGrp="1"/>
          </p:cNvSpPr>
          <p:nvPr>
            <p:ph type="title"/>
          </p:nvPr>
        </p:nvSpPr>
        <p:spPr>
          <a:xfrm>
            <a:off x="1679795" y="730251"/>
            <a:ext cx="15619665" cy="1271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6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9"/>
          <p:cNvSpPr txBox="1">
            <a:spLocks noGrp="1"/>
          </p:cNvSpPr>
          <p:nvPr>
            <p:ph type="body" idx="1"/>
          </p:nvPr>
        </p:nvSpPr>
        <p:spPr>
          <a:xfrm>
            <a:off x="1679796" y="2670347"/>
            <a:ext cx="10316917" cy="164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4800"/>
              <a:buNone/>
              <a:defRPr sz="4800" b="1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4000"/>
              <a:buNone/>
              <a:defRPr sz="4000" b="1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3600"/>
              <a:buNone/>
              <a:defRPr sz="3600" b="1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3200"/>
              <a:buNone/>
              <a:defRPr sz="3200" b="1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3200"/>
              <a:buNone/>
              <a:defRPr sz="32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7pPr>
            <a:lvl8pPr marL="3657600" lvl="7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8pPr>
            <a:lvl9pPr marL="4114800" lvl="8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9pPr>
          </a:lstStyle>
          <a:p>
            <a:endParaRPr/>
          </a:p>
        </p:txBody>
      </p:sp>
      <p:sp>
        <p:nvSpPr>
          <p:cNvPr id="43" name="Google Shape;43;p39"/>
          <p:cNvSpPr txBox="1">
            <a:spLocks noGrp="1"/>
          </p:cNvSpPr>
          <p:nvPr>
            <p:ph type="body" idx="2"/>
          </p:nvPr>
        </p:nvSpPr>
        <p:spPr>
          <a:xfrm>
            <a:off x="1679796" y="4318170"/>
            <a:ext cx="10316917" cy="7865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9"/>
          <p:cNvSpPr txBox="1">
            <a:spLocks noGrp="1"/>
          </p:cNvSpPr>
          <p:nvPr>
            <p:ph type="body" idx="3"/>
          </p:nvPr>
        </p:nvSpPr>
        <p:spPr>
          <a:xfrm>
            <a:off x="12346007" y="2670347"/>
            <a:ext cx="10367726" cy="164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4800"/>
              <a:buNone/>
              <a:defRPr sz="4800" b="1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4000"/>
              <a:buNone/>
              <a:defRPr sz="4000" b="1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3600"/>
              <a:buNone/>
              <a:defRPr sz="3600" b="1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3200"/>
              <a:buNone/>
              <a:defRPr sz="3200" b="1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3200"/>
              <a:buNone/>
              <a:defRPr sz="32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7pPr>
            <a:lvl8pPr marL="3657600" lvl="7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8pPr>
            <a:lvl9pPr marL="4114800" lvl="8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9pPr>
          </a:lstStyle>
          <a:p>
            <a:endParaRPr/>
          </a:p>
        </p:txBody>
      </p:sp>
      <p:sp>
        <p:nvSpPr>
          <p:cNvPr id="45" name="Google Shape;45;p39"/>
          <p:cNvSpPr txBox="1">
            <a:spLocks noGrp="1"/>
          </p:cNvSpPr>
          <p:nvPr>
            <p:ph type="body" idx="4"/>
          </p:nvPr>
        </p:nvSpPr>
        <p:spPr>
          <a:xfrm>
            <a:off x="12346007" y="4318170"/>
            <a:ext cx="10367726" cy="7865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0"/>
          <p:cNvSpPr txBox="1">
            <a:spLocks noGrp="1"/>
          </p:cNvSpPr>
          <p:nvPr>
            <p:ph type="title"/>
          </p:nvPr>
        </p:nvSpPr>
        <p:spPr>
          <a:xfrm>
            <a:off x="1676619" y="730251"/>
            <a:ext cx="15227424" cy="126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6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1"/>
          <p:cNvSpPr txBox="1">
            <a:spLocks noGrp="1"/>
          </p:cNvSpPr>
          <p:nvPr>
            <p:ph type="title"/>
          </p:nvPr>
        </p:nvSpPr>
        <p:spPr>
          <a:xfrm>
            <a:off x="1679796" y="2514600"/>
            <a:ext cx="7865498" cy="2218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69"/>
              </a:buClr>
              <a:buSzPts val="6400"/>
              <a:buFont typeface="Arial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body" idx="1"/>
          </p:nvPr>
        </p:nvSpPr>
        <p:spPr>
          <a:xfrm>
            <a:off x="10361372" y="2514600"/>
            <a:ext cx="12346006" cy="974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6350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6400"/>
              <a:buChar char="•"/>
              <a:defRPr sz="6400"/>
            </a:lvl1pPr>
            <a:lvl2pPr marL="914400" lvl="1" indent="-584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5600"/>
              <a:buChar char="•"/>
              <a:defRPr sz="56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4800"/>
              <a:buChar char="•"/>
              <a:defRPr sz="4800"/>
            </a:lvl3pPr>
            <a:lvl4pPr marL="1828800" lvl="3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4pPr>
            <a:lvl5pPr marL="2286000" lvl="4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5pPr>
            <a:lvl6pPr marL="2743200" lvl="5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6pPr>
            <a:lvl7pPr marL="3200400" lvl="6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7pPr>
            <a:lvl8pPr marL="3657600" lvl="7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8pPr>
            <a:lvl9pPr marL="4114800" lvl="8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body" idx="2"/>
          </p:nvPr>
        </p:nvSpPr>
        <p:spPr>
          <a:xfrm>
            <a:off x="1679796" y="4732640"/>
            <a:ext cx="7865498" cy="7623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3200"/>
              <a:buNone/>
              <a:defRPr sz="32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  <a:defRPr sz="28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7pPr>
            <a:lvl8pPr marL="3657600" lvl="7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8pPr>
            <a:lvl9pPr marL="4114800" lvl="8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 txBox="1">
            <a:spLocks noGrp="1"/>
          </p:cNvSpPr>
          <p:nvPr>
            <p:ph type="title"/>
          </p:nvPr>
        </p:nvSpPr>
        <p:spPr>
          <a:xfrm>
            <a:off x="1676619" y="730251"/>
            <a:ext cx="15227424" cy="126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69"/>
              </a:buClr>
              <a:buSzPts val="8800"/>
              <a:buFont typeface="Arial"/>
              <a:buNone/>
              <a:defRPr sz="8800" b="0" i="0" u="none" strike="noStrike" cap="none">
                <a:solidFill>
                  <a:srgbClr val="14416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1"/>
          <p:cNvSpPr txBox="1">
            <a:spLocks noGrp="1"/>
          </p:cNvSpPr>
          <p:nvPr>
            <p:ph type="body" idx="1"/>
          </p:nvPr>
        </p:nvSpPr>
        <p:spPr>
          <a:xfrm>
            <a:off x="1676619" y="2965622"/>
            <a:ext cx="21033937" cy="9388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3F3F3F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" name="Google Shape;12;p3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676617" y="12730567"/>
            <a:ext cx="21116268" cy="51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3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8059602" y="730250"/>
            <a:ext cx="4650955" cy="131942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"/>
          <p:cNvSpPr txBox="1">
            <a:spLocks noGrp="1"/>
          </p:cNvSpPr>
          <p:nvPr>
            <p:ph type="subTitle" idx="1"/>
          </p:nvPr>
        </p:nvSpPr>
        <p:spPr>
          <a:xfrm>
            <a:off x="3048397" y="8810790"/>
            <a:ext cx="18290381" cy="660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lvl="1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8800"/>
              <a:buNone/>
            </a:pPr>
            <a:r>
              <a:rPr lang="en-US" sz="6000" dirty="0">
                <a:solidFill>
                  <a:schemeClr val="bg1"/>
                </a:solidFill>
              </a:rPr>
              <a:t>November 2020</a:t>
            </a:r>
            <a:endParaRPr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0"/>
          <p:cNvSpPr txBox="1">
            <a:spLocks noGrp="1"/>
          </p:cNvSpPr>
          <p:nvPr>
            <p:ph type="title"/>
          </p:nvPr>
        </p:nvSpPr>
        <p:spPr>
          <a:xfrm>
            <a:off x="1676619" y="730251"/>
            <a:ext cx="15845837" cy="126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69"/>
              </a:buClr>
              <a:buSzPts val="7919"/>
              <a:buFont typeface="Arial"/>
              <a:buNone/>
            </a:pPr>
            <a:r>
              <a:rPr lang="en-US" sz="7919"/>
              <a:t>Gondola (at La Caille)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754A53-2D05-3B47-9304-27435052D6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23" b="5441"/>
          <a:stretch/>
        </p:blipFill>
        <p:spPr>
          <a:xfrm>
            <a:off x="4305979" y="2290135"/>
            <a:ext cx="15775216" cy="103064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/>
          <p:cNvSpPr txBox="1">
            <a:spLocks noGrp="1"/>
          </p:cNvSpPr>
          <p:nvPr>
            <p:ph type="title"/>
          </p:nvPr>
        </p:nvSpPr>
        <p:spPr>
          <a:xfrm>
            <a:off x="1676619" y="730251"/>
            <a:ext cx="15845837" cy="126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69"/>
              </a:buClr>
              <a:buSzPts val="7919"/>
              <a:buFont typeface="Arial"/>
              <a:buNone/>
            </a:pPr>
            <a:r>
              <a:rPr lang="en-US" sz="7919"/>
              <a:t>Cog Rail (at La Caille)</a:t>
            </a: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F332D2-A0FC-FD4A-9931-4515A09D8B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42" b="5293"/>
          <a:stretch/>
        </p:blipFill>
        <p:spPr>
          <a:xfrm>
            <a:off x="4267471" y="2161127"/>
            <a:ext cx="15852231" cy="104814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2"/>
          <p:cNvSpPr txBox="1">
            <a:spLocks noGrp="1"/>
          </p:cNvSpPr>
          <p:nvPr>
            <p:ph type="title"/>
          </p:nvPr>
        </p:nvSpPr>
        <p:spPr>
          <a:xfrm>
            <a:off x="1676619" y="730251"/>
            <a:ext cx="15845837" cy="126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69"/>
              </a:buClr>
              <a:buSzPts val="7919"/>
              <a:buFont typeface="Arial"/>
              <a:buNone/>
            </a:pPr>
            <a:r>
              <a:rPr lang="en-US" sz="7919"/>
              <a:t>Summary of Alternatives</a:t>
            </a:r>
            <a:endParaRPr/>
          </a:p>
        </p:txBody>
      </p:sp>
      <p:sp>
        <p:nvSpPr>
          <p:cNvPr id="146" name="Google Shape;146;p12"/>
          <p:cNvSpPr txBox="1"/>
          <p:nvPr/>
        </p:nvSpPr>
        <p:spPr>
          <a:xfrm>
            <a:off x="423333" y="9211733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D762B8-5662-5C4C-A4A5-00C5B01032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68" b="2978"/>
          <a:stretch/>
        </p:blipFill>
        <p:spPr>
          <a:xfrm>
            <a:off x="3715509" y="2226093"/>
            <a:ext cx="16956155" cy="10242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0"/>
          <p:cNvSpPr txBox="1">
            <a:spLocks noGrp="1"/>
          </p:cNvSpPr>
          <p:nvPr>
            <p:ph type="title"/>
          </p:nvPr>
        </p:nvSpPr>
        <p:spPr>
          <a:xfrm>
            <a:off x="1676619" y="730251"/>
            <a:ext cx="15845837" cy="126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69"/>
              </a:buClr>
              <a:buSzPts val="7919"/>
              <a:buFont typeface="Arial"/>
              <a:buNone/>
            </a:pPr>
            <a:r>
              <a:rPr lang="en-US" sz="7919"/>
              <a:t>Process and Schedule</a:t>
            </a: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7860BB-7EFB-CA45-AC5A-C4F064DF59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72" b="21491"/>
          <a:stretch/>
        </p:blipFill>
        <p:spPr>
          <a:xfrm>
            <a:off x="768350" y="3579223"/>
            <a:ext cx="22850473" cy="681881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6613" y="2543595"/>
            <a:ext cx="21058196" cy="9859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6613" y="2519472"/>
            <a:ext cx="21058198" cy="985906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1676619" y="730251"/>
            <a:ext cx="15845837" cy="126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69"/>
              </a:buClr>
              <a:buSzPts val="7919"/>
              <a:buFont typeface="Arial"/>
              <a:buNone/>
            </a:pPr>
            <a:r>
              <a:rPr lang="en-US" sz="7919"/>
              <a:t>Canyon Challenges</a:t>
            </a:r>
            <a:endParaRPr/>
          </a:p>
        </p:txBody>
      </p:sp>
      <p:pic>
        <p:nvPicPr>
          <p:cNvPr id="74" name="Google Shape;74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64487" y="2537914"/>
            <a:ext cx="21058200" cy="9859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 txBox="1">
            <a:spLocks noGrp="1"/>
          </p:cNvSpPr>
          <p:nvPr>
            <p:ph type="title"/>
          </p:nvPr>
        </p:nvSpPr>
        <p:spPr>
          <a:xfrm>
            <a:off x="1676619" y="730251"/>
            <a:ext cx="15845837" cy="126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69"/>
              </a:buClr>
              <a:buSzPts val="7919"/>
              <a:buFont typeface="Arial"/>
              <a:buNone/>
            </a:pPr>
            <a:r>
              <a:rPr lang="en-US" sz="7919"/>
              <a:t>Project Purpose and Need</a:t>
            </a:r>
            <a:endParaRPr/>
          </a:p>
        </p:txBody>
      </p:sp>
      <p:pic>
        <p:nvPicPr>
          <p:cNvPr id="84" name="Google Shape;8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2851" y="2216299"/>
            <a:ext cx="20801472" cy="9918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 txBox="1">
            <a:spLocks noGrp="1"/>
          </p:cNvSpPr>
          <p:nvPr>
            <p:ph type="title"/>
          </p:nvPr>
        </p:nvSpPr>
        <p:spPr>
          <a:xfrm>
            <a:off x="1676619" y="730251"/>
            <a:ext cx="15845837" cy="126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lvl="0">
              <a:buSzPts val="7919"/>
            </a:pPr>
            <a:r>
              <a:rPr lang="en-US" dirty="0"/>
              <a:t>NEPA Alternatives Screening Process</a:t>
            </a: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93F637-E648-D441-B2BF-BDE1FCB10F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" t="11998" r="3294" b="2653"/>
          <a:stretch/>
        </p:blipFill>
        <p:spPr bwMode="auto">
          <a:xfrm>
            <a:off x="1854998" y="2899955"/>
            <a:ext cx="20677177" cy="903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532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 txBox="1">
            <a:spLocks noGrp="1"/>
          </p:cNvSpPr>
          <p:nvPr>
            <p:ph type="title"/>
          </p:nvPr>
        </p:nvSpPr>
        <p:spPr>
          <a:xfrm>
            <a:off x="1676619" y="730251"/>
            <a:ext cx="15845837" cy="126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69"/>
              </a:buClr>
              <a:buSzPts val="7919"/>
              <a:buFont typeface="Arial"/>
              <a:buNone/>
            </a:pPr>
            <a:r>
              <a:rPr lang="en-US" sz="7919" dirty="0"/>
              <a:t>Alternative Commonalities</a:t>
            </a: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28656B9-0E3B-0342-9B1D-EFA1B171650D}"/>
              </a:ext>
            </a:extLst>
          </p:cNvPr>
          <p:cNvGrpSpPr/>
          <p:nvPr/>
        </p:nvGrpSpPr>
        <p:grpSpPr>
          <a:xfrm>
            <a:off x="1527986" y="3395369"/>
            <a:ext cx="19878352" cy="7685676"/>
            <a:chOff x="1527986" y="2987348"/>
            <a:chExt cx="19878352" cy="76856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2B4A19C-DF17-944B-95BA-71E3E02B1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527986" y="2987348"/>
              <a:ext cx="19828095" cy="159536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58B3165-BFC9-B943-BE02-C83C9A61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9981" y="4509926"/>
              <a:ext cx="19876357" cy="159536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728C2EF-9B28-C248-9C1B-A0EE0E266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9981" y="6032504"/>
              <a:ext cx="19876357" cy="159536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9751A6-54A3-0A41-9F2F-9A670D7DD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29981" y="7555082"/>
              <a:ext cx="19876357" cy="159536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33F4537-522A-884C-AFA5-1E789AA83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29981" y="9077660"/>
              <a:ext cx="19876357" cy="15953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995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"/>
          <p:cNvSpPr txBox="1">
            <a:spLocks noGrp="1"/>
          </p:cNvSpPr>
          <p:nvPr>
            <p:ph type="title"/>
          </p:nvPr>
        </p:nvSpPr>
        <p:spPr>
          <a:xfrm>
            <a:off x="1676619" y="730251"/>
            <a:ext cx="15845837" cy="126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69"/>
              </a:buClr>
              <a:buSzPts val="7919"/>
              <a:buFont typeface="Arial"/>
              <a:buNone/>
            </a:pPr>
            <a:r>
              <a:rPr lang="en-US" sz="7919"/>
              <a:t>Summary of Alternatives</a:t>
            </a:r>
            <a:endParaRPr/>
          </a:p>
        </p:txBody>
      </p:sp>
      <p:sp>
        <p:nvSpPr>
          <p:cNvPr id="91" name="Google Shape;91;p5"/>
          <p:cNvSpPr txBox="1"/>
          <p:nvPr/>
        </p:nvSpPr>
        <p:spPr>
          <a:xfrm>
            <a:off x="423333" y="9211733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29CE7C-8F43-9540-85A0-9A309726BE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68" b="2978"/>
          <a:stretch/>
        </p:blipFill>
        <p:spPr>
          <a:xfrm>
            <a:off x="3715509" y="2226093"/>
            <a:ext cx="16956155" cy="10242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676619" y="730251"/>
            <a:ext cx="15845837" cy="126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69"/>
              </a:buClr>
              <a:buSzPts val="7919"/>
              <a:buFont typeface="Arial"/>
              <a:buNone/>
            </a:pPr>
            <a:r>
              <a:rPr lang="en-US" sz="7919"/>
              <a:t>Enhanced Bus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C42494-7C77-ED4D-90AC-D758F33F71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91" b="7640"/>
          <a:stretch/>
        </p:blipFill>
        <p:spPr>
          <a:xfrm>
            <a:off x="2441807" y="2176523"/>
            <a:ext cx="19503559" cy="102560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8"/>
          <p:cNvSpPr txBox="1">
            <a:spLocks noGrp="1"/>
          </p:cNvSpPr>
          <p:nvPr>
            <p:ph type="title"/>
          </p:nvPr>
        </p:nvSpPr>
        <p:spPr>
          <a:xfrm>
            <a:off x="1676619" y="730251"/>
            <a:ext cx="15845837" cy="126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69"/>
              </a:buClr>
              <a:buSzPts val="5600"/>
              <a:buFont typeface="Arial"/>
              <a:buNone/>
            </a:pPr>
            <a:r>
              <a:rPr lang="en-US" sz="5600"/>
              <a:t>Enhanced Bus (with Peak-Period Shoulder Lane)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B4FF81-8C1D-264B-A1F9-94BE264436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29" b="7540"/>
          <a:stretch/>
        </p:blipFill>
        <p:spPr>
          <a:xfrm>
            <a:off x="2478223" y="2254684"/>
            <a:ext cx="19430728" cy="101753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9"/>
          <p:cNvSpPr txBox="1">
            <a:spLocks noGrp="1"/>
          </p:cNvSpPr>
          <p:nvPr>
            <p:ph type="title"/>
          </p:nvPr>
        </p:nvSpPr>
        <p:spPr>
          <a:xfrm>
            <a:off x="1676619" y="730251"/>
            <a:ext cx="15845837" cy="126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169"/>
              </a:buClr>
              <a:buSzPts val="7919"/>
              <a:buFont typeface="Arial"/>
              <a:buNone/>
            </a:pPr>
            <a:r>
              <a:rPr lang="en-US" sz="7919"/>
              <a:t>Gondola (at LCC park-and-ride)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960517-5BDD-9F46-B3BE-10BF5D0A9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08" b="7095"/>
          <a:stretch/>
        </p:blipFill>
        <p:spPr>
          <a:xfrm>
            <a:off x="2425237" y="2227232"/>
            <a:ext cx="19536699" cy="10314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12605</TotalTime>
  <Words>65</Words>
  <Application>Microsoft Macintosh PowerPoint</Application>
  <PresentationFormat>Custom</PresentationFormat>
  <Paragraphs>26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Presentation</vt:lpstr>
      <vt:lpstr>Canyon Challenges</vt:lpstr>
      <vt:lpstr>Project Purpose and Need</vt:lpstr>
      <vt:lpstr>NEPA Alternatives Screening Process</vt:lpstr>
      <vt:lpstr>Alternative Commonalities</vt:lpstr>
      <vt:lpstr>Summary of Alternatives</vt:lpstr>
      <vt:lpstr>Enhanced Bus</vt:lpstr>
      <vt:lpstr>Enhanced Bus (with Peak-Period Shoulder Lane)</vt:lpstr>
      <vt:lpstr>Gondola (at LCC park-and-ride)</vt:lpstr>
      <vt:lpstr>Gondola (at La Caille)</vt:lpstr>
      <vt:lpstr>Cog Rail (at La Caille)</vt:lpstr>
      <vt:lpstr>Summary of Alternatives</vt:lpstr>
      <vt:lpstr>Process and Schedule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Penna Powers 8</dc:creator>
  <cp:lastModifiedBy>Bri Binnebose</cp:lastModifiedBy>
  <cp:revision>41</cp:revision>
  <dcterms:created xsi:type="dcterms:W3CDTF">2019-10-29T20:30:48Z</dcterms:created>
  <dcterms:modified xsi:type="dcterms:W3CDTF">2020-11-18T19:59:35Z</dcterms:modified>
</cp:coreProperties>
</file>